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9BD2957-2934-43D7-96CE-DC8BA0FD5588}"/>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27F9CE92-7CF7-4871-A439-7CD2C794A2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D1395752-7A00-4A9C-8FC4-479AC6E00C45}"/>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84BE7D19-F472-4759-B0F0-2359BA41754A}"/>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C64F96CF-0220-4A52-B8D6-92A7B605C3DB}"/>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1555511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FCF679-D8D4-422F-9FDE-D1FADD78DC1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B3494EA6-966F-4AA4-9B4D-17FD4456A1F0}"/>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B26F4BA-D671-4B1B-B187-5583DABA995F}"/>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C449305D-F1C1-4CE2-9E99-41184B7D3EBF}"/>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91EF7E4B-C3DE-40C3-956B-CC2C103F5165}"/>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692132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2C3E2248-E2AF-4928-96B2-7FEFA478F3C3}"/>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5D82E659-CD4D-4D62-B5F8-8C4B2151C890}"/>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7AB80D33-4AC6-4C36-A48A-62DEEB3CCA93}"/>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944A9FB4-B5FD-471F-8D11-30E366BF9571}"/>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82CCFA39-1932-4A17-9AF8-8E0366C5E38E}"/>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4027332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6F2C314-8773-40B5-A05D-49A3DD56F22B}"/>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EFC60BF7-0A26-4C24-A73B-3CE234C19499}"/>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6F074AAF-47B2-46B5-93C5-9BB2D1E50C6E}"/>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6D3DC5C7-FE58-44FC-88E8-08DDB6B05216}"/>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9BD7FC9F-2FCE-4DB1-97F6-B23FF0D0049C}"/>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1706368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5227FF0-A6E3-4999-8BA0-E69530672DF3}"/>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DB4797C-5F04-4B2D-8461-1308003B04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7D412D5A-42AA-40A6-BB03-DA3DDDE6784E}"/>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7033BAEC-0D07-49A9-BCF1-B0703B84555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3E2F4156-2B89-4C6F-8B25-932162F825B9}"/>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333975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B973366-025D-4F23-9E10-7BB7B137FAD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0CCED45A-0280-4F4C-A012-CD02C2FB6D64}"/>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DA68C04E-C23D-4817-9EC0-8DFF75C8F2E7}"/>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A83ADE9-0C54-4F8C-B743-C4EFAB4A3B29}"/>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6" name="Θέση υποσέλιδου 5">
            <a:extLst>
              <a:ext uri="{FF2B5EF4-FFF2-40B4-BE49-F238E27FC236}">
                <a16:creationId xmlns:a16="http://schemas.microsoft.com/office/drawing/2014/main" id="{44266837-76CB-40E5-A08B-A85ED1281088}"/>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F675A88-343E-43C4-97E7-A2B8FC922E82}"/>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233594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66FC21-ABD0-42A9-83E2-2F8B442ACCB4}"/>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1DF92370-9E3D-4CC5-94FB-34F9851688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D4C8C361-C69E-422E-AEED-5041DB1E19BC}"/>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1E3E48E9-722F-45E3-B347-E25F9628F4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EACB906A-9D1F-4C3D-8BA6-855458E7B4A1}"/>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14C0E352-5E97-4EF1-9A3F-2741101F3D4A}"/>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8" name="Θέση υποσέλιδου 7">
            <a:extLst>
              <a:ext uri="{FF2B5EF4-FFF2-40B4-BE49-F238E27FC236}">
                <a16:creationId xmlns:a16="http://schemas.microsoft.com/office/drawing/2014/main" id="{9861798F-0F7A-43B0-A1C3-E7294185E84B}"/>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CD81FB78-065F-42BE-B9CC-E31089205A56}"/>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3105881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05A9D-B2DE-4E09-A42C-36193DCF153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8160234A-95E7-489A-90EE-67255E024153}"/>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4" name="Θέση υποσέλιδου 3">
            <a:extLst>
              <a:ext uri="{FF2B5EF4-FFF2-40B4-BE49-F238E27FC236}">
                <a16:creationId xmlns:a16="http://schemas.microsoft.com/office/drawing/2014/main" id="{8A0C0065-E216-4C25-A68E-F96441E85B94}"/>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0EC647AF-8F73-4CF1-871F-D673B11B26B2}"/>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850407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B3693BFE-0EA9-4AE2-A91C-EC00E1EB513C}"/>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3" name="Θέση υποσέλιδου 2">
            <a:extLst>
              <a:ext uri="{FF2B5EF4-FFF2-40B4-BE49-F238E27FC236}">
                <a16:creationId xmlns:a16="http://schemas.microsoft.com/office/drawing/2014/main" id="{117723D1-18A4-4BA3-8D21-BC60F19343F2}"/>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34F2CE98-4EB8-47D3-81E0-4B84D44FF2E3}"/>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658487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8DE882-1476-45B5-B751-37FEEAE6EACA}"/>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ED9CA6C9-0D11-4286-BE2E-DAA598E28C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82AB5BB0-3BB1-42AA-86A3-18510D4901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778342AE-5BDE-4F84-A3DF-C495BC4D7D22}"/>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6" name="Θέση υποσέλιδου 5">
            <a:extLst>
              <a:ext uri="{FF2B5EF4-FFF2-40B4-BE49-F238E27FC236}">
                <a16:creationId xmlns:a16="http://schemas.microsoft.com/office/drawing/2014/main" id="{0AF31CC0-98AC-4B6A-A567-339B4AAC70B6}"/>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ABC46921-58B3-4380-9863-4E1D344A05B4}"/>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3820711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8E8D3-4338-4E54-8D4A-82647BF83085}"/>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A0C6B2AA-6FF9-4B2D-8486-6A6A73F190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291F64F2-1681-4EC5-86CF-C692E9496E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41E33435-7744-42F3-9693-5DF0FE085F5E}"/>
              </a:ext>
            </a:extLst>
          </p:cNvPr>
          <p:cNvSpPr>
            <a:spLocks noGrp="1"/>
          </p:cNvSpPr>
          <p:nvPr>
            <p:ph type="dt" sz="half" idx="10"/>
          </p:nvPr>
        </p:nvSpPr>
        <p:spPr/>
        <p:txBody>
          <a:bodyPr/>
          <a:lstStyle/>
          <a:p>
            <a:fld id="{6980C2B9-4F66-46F1-BC5E-30163D1700E4}" type="datetimeFigureOut">
              <a:rPr lang="el-GR" smtClean="0"/>
              <a:t>22/4/2018</a:t>
            </a:fld>
            <a:endParaRPr lang="el-GR"/>
          </a:p>
        </p:txBody>
      </p:sp>
      <p:sp>
        <p:nvSpPr>
          <p:cNvPr id="6" name="Θέση υποσέλιδου 5">
            <a:extLst>
              <a:ext uri="{FF2B5EF4-FFF2-40B4-BE49-F238E27FC236}">
                <a16:creationId xmlns:a16="http://schemas.microsoft.com/office/drawing/2014/main" id="{331B14C4-0F23-4478-9B7E-294FF5372DA8}"/>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6EEDD5BE-C698-4414-B1D7-CE47F4761CC4}"/>
              </a:ext>
            </a:extLst>
          </p:cNvPr>
          <p:cNvSpPr>
            <a:spLocks noGrp="1"/>
          </p:cNvSpPr>
          <p:nvPr>
            <p:ph type="sldNum" sz="quarter" idx="12"/>
          </p:nvPr>
        </p:nvSpPr>
        <p:spPr/>
        <p:txBody>
          <a:bodyPr/>
          <a:lstStyle/>
          <a:p>
            <a:fld id="{C300AFB3-E7F3-4718-B2D3-ADDF8EDB8044}" type="slidenum">
              <a:rPr lang="el-GR" smtClean="0"/>
              <a:t>‹#›</a:t>
            </a:fld>
            <a:endParaRPr lang="el-GR"/>
          </a:p>
        </p:txBody>
      </p:sp>
    </p:spTree>
    <p:extLst>
      <p:ext uri="{BB962C8B-B14F-4D97-AF65-F5344CB8AC3E}">
        <p14:creationId xmlns:p14="http://schemas.microsoft.com/office/powerpoint/2010/main" val="1739631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16308D71-5959-4675-9B55-047A7EF605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AE788E1C-5054-4D90-A9F5-8AD4CC2E8B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3737B672-4CD6-4D9E-86F5-D912444C04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80C2B9-4F66-46F1-BC5E-30163D1700E4}" type="datetimeFigureOut">
              <a:rPr lang="el-GR" smtClean="0"/>
              <a:t>22/4/2018</a:t>
            </a:fld>
            <a:endParaRPr lang="el-GR"/>
          </a:p>
        </p:txBody>
      </p:sp>
      <p:sp>
        <p:nvSpPr>
          <p:cNvPr id="5" name="Θέση υποσέλιδου 4">
            <a:extLst>
              <a:ext uri="{FF2B5EF4-FFF2-40B4-BE49-F238E27FC236}">
                <a16:creationId xmlns:a16="http://schemas.microsoft.com/office/drawing/2014/main" id="{28E6BB18-5058-4CDF-A475-6BF3D9DF7D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97606FC5-76B4-4F0D-BE3A-FD0BC16011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00AFB3-E7F3-4718-B2D3-ADDF8EDB8044}" type="slidenum">
              <a:rPr lang="el-GR" smtClean="0"/>
              <a:t>‹#›</a:t>
            </a:fld>
            <a:endParaRPr lang="el-GR"/>
          </a:p>
        </p:txBody>
      </p:sp>
    </p:spTree>
    <p:extLst>
      <p:ext uri="{BB962C8B-B14F-4D97-AF65-F5344CB8AC3E}">
        <p14:creationId xmlns:p14="http://schemas.microsoft.com/office/powerpoint/2010/main" val="1141319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CE%99%CF%83%CE%B1%CE%AC%CE%BA_%CE%9D%CE%B5%CF%8D%CF%84%CF%89%CE%BD" TargetMode="External"/><Relationship Id="rId2" Type="http://schemas.openxmlformats.org/officeDocument/2006/relationships/hyperlink" Target="https://el.wikipedia.org/wiki/1687" TargetMode="Externa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hyperlink" Target="https://el.wikipedia.org/wiki/%CE%A0%CE%B1%CF%81%CE%AC%CE%B4%CE%BF%CE%BE%CE%BF_%CF%84%CE%BF%CF%85_%CE%9C%CF%80%CE%AD%CE%BD%CF%84%CE%BB%CE%B5%CF%8A" TargetMode="External"/><Relationship Id="rId4" Type="http://schemas.openxmlformats.org/officeDocument/2006/relationships/hyperlink" Target="https://el.wikipedia.org/wiki/Philosophiae_Naturalis_Principia_Mathematic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l.wikipedia.org/wiki/%CE%95%CE%BA%CE%BA%CF%81%CE%B5%CE%BC%CE%AD%CF%82" TargetMode="External"/><Relationship Id="rId2" Type="http://schemas.openxmlformats.org/officeDocument/2006/relationships/hyperlink" Target="https://el.wikipedia.org/wiki/%CE%A1%CE%BF%CE%BB%CF%8C%CE%B9" TargetMode="Externa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C1CABA2-FE8B-44D9-9E0D-4C8C057CF32F}"/>
              </a:ext>
            </a:extLst>
          </p:cNvPr>
          <p:cNvSpPr>
            <a:spLocks noGrp="1"/>
          </p:cNvSpPr>
          <p:nvPr>
            <p:ph type="ctrTitle"/>
          </p:nvPr>
        </p:nvSpPr>
        <p:spPr>
          <a:xfrm>
            <a:off x="1927272" y="1067972"/>
            <a:ext cx="7666893" cy="2387600"/>
          </a:xfrm>
          <a:solidFill>
            <a:schemeClr val="bg1"/>
          </a:solidFill>
        </p:spPr>
        <p:txBody>
          <a:bodyPr>
            <a:normAutofit/>
          </a:bodyPr>
          <a:lstStyle/>
          <a:p>
            <a:r>
              <a:rPr lang="el-GR" sz="2800" i="1"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547E81EB-A0F6-44C1-8D5D-488AAA28B992}"/>
              </a:ext>
            </a:extLst>
          </p:cNvPr>
          <p:cNvSpPr>
            <a:spLocks noGrp="1"/>
          </p:cNvSpPr>
          <p:nvPr>
            <p:ph type="subTitle" idx="1"/>
          </p:nvPr>
        </p:nvSpPr>
        <p:spPr>
          <a:xfrm>
            <a:off x="1524000" y="4622800"/>
            <a:ext cx="9144000" cy="1655762"/>
          </a:xfrm>
        </p:spPr>
        <p:txBody>
          <a:bodyPr/>
          <a:lstStyle/>
          <a:p>
            <a:r>
              <a:rPr lang="el-GR" dirty="0"/>
              <a:t>Χρήστος </a:t>
            </a:r>
            <a:r>
              <a:rPr lang="el-GR" dirty="0" err="1"/>
              <a:t>Καβαθάς</a:t>
            </a:r>
            <a:r>
              <a:rPr lang="el-GR" dirty="0"/>
              <a:t> </a:t>
            </a:r>
          </a:p>
          <a:p>
            <a:r>
              <a:rPr lang="el-GR" dirty="0"/>
              <a:t>ΑΕΜ: 4436</a:t>
            </a:r>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8788FBDD-6BC4-406B-B054-948485DD58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236763" cy="1573212"/>
          </a:xfrm>
          <a:prstGeom prst="rect">
            <a:avLst/>
          </a:prstGeom>
        </p:spPr>
      </p:pic>
      <p:sp>
        <p:nvSpPr>
          <p:cNvPr id="6" name="Ορθογώνιο 5">
            <a:extLst>
              <a:ext uri="{FF2B5EF4-FFF2-40B4-BE49-F238E27FC236}">
                <a16:creationId xmlns:a16="http://schemas.microsoft.com/office/drawing/2014/main" id="{2B11BB1B-541B-4720-90FB-36DB22B3F8DE}"/>
              </a:ext>
            </a:extLst>
          </p:cNvPr>
          <p:cNvSpPr/>
          <p:nvPr/>
        </p:nvSpPr>
        <p:spPr>
          <a:xfrm>
            <a:off x="1748271" y="210106"/>
            <a:ext cx="3189489" cy="646331"/>
          </a:xfrm>
          <a:prstGeom prst="rect">
            <a:avLst/>
          </a:prstGeom>
        </p:spPr>
        <p:txBody>
          <a:bodyPr wrap="squar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2888231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8682157-0494-42B0-8B97-CE1967EC6197}"/>
              </a:ext>
            </a:extLst>
          </p:cNvPr>
          <p:cNvSpPr>
            <a:spLocks noGrp="1"/>
          </p:cNvSpPr>
          <p:nvPr>
            <p:ph type="title"/>
          </p:nvPr>
        </p:nvSpPr>
        <p:spPr>
          <a:xfrm>
            <a:off x="831850" y="2088027"/>
            <a:ext cx="10515600" cy="1340973"/>
          </a:xfrm>
          <a:solidFill>
            <a:schemeClr val="tx1"/>
          </a:solidFill>
        </p:spPr>
        <p:txBody>
          <a:bodyPr>
            <a:normAutofit/>
          </a:bodyPr>
          <a:lstStyle/>
          <a:p>
            <a:r>
              <a:rPr lang="el-GR" sz="4800" dirty="0">
                <a:solidFill>
                  <a:schemeClr val="bg1"/>
                </a:solidFill>
              </a:rPr>
              <a:t>                          Η βαρύτητα</a:t>
            </a:r>
          </a:p>
        </p:txBody>
      </p:sp>
      <p:sp>
        <p:nvSpPr>
          <p:cNvPr id="3" name="Θέση κειμένου 2">
            <a:extLst>
              <a:ext uri="{FF2B5EF4-FFF2-40B4-BE49-F238E27FC236}">
                <a16:creationId xmlns:a16="http://schemas.microsoft.com/office/drawing/2014/main" id="{E0BDB9A0-FFB1-4A1D-BCFE-3AD04E3C2D3E}"/>
              </a:ext>
            </a:extLst>
          </p:cNvPr>
          <p:cNvSpPr>
            <a:spLocks noGrp="1"/>
          </p:cNvSpPr>
          <p:nvPr>
            <p:ph type="body" idx="1"/>
          </p:nvPr>
        </p:nvSpPr>
        <p:spPr>
          <a:xfrm>
            <a:off x="844550" y="3429000"/>
            <a:ext cx="10515600" cy="3181084"/>
          </a:xfrm>
        </p:spPr>
        <p:txBody>
          <a:bodyPr/>
          <a:lstStyle/>
          <a:p>
            <a:r>
              <a:rPr lang="el-GR" dirty="0"/>
              <a:t>Στη </a:t>
            </a:r>
            <a:r>
              <a:rPr lang="el-GR" dirty="0">
                <a:hlinkClick r:id="rId2" tooltip="Φυσική"/>
              </a:rPr>
              <a:t>φυσική</a:t>
            </a:r>
            <a:r>
              <a:rPr lang="el-GR" dirty="0"/>
              <a:t>, </a:t>
            </a:r>
            <a:r>
              <a:rPr lang="el-GR" b="1" dirty="0"/>
              <a:t>βαρύτητα</a:t>
            </a:r>
            <a:r>
              <a:rPr lang="el-GR" dirty="0"/>
              <a:t>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i="1" dirty="0">
                <a:hlinkClick r:id="rId3" tooltip="Μάζα"/>
              </a:rPr>
              <a:t>μάζα</a:t>
            </a:r>
            <a:r>
              <a:rPr lang="el-GR" i="1" dirty="0"/>
              <a:t> του σώματος</a:t>
            </a:r>
            <a:r>
              <a:rPr lang="el-GR" dirty="0"/>
              <a:t>. Η δύναμη έλξης, που ονομάζεται </a:t>
            </a:r>
            <a:r>
              <a:rPr lang="el-GR" b="1" dirty="0"/>
              <a:t>βάρος</a:t>
            </a:r>
            <a:r>
              <a:rPr lang="el-GR" dirty="0"/>
              <a:t>, είναι μεγαλύτερη όταν τα σώματα είναι πλησιέστερα ή όταν έχουν μεγαλύτερη μάζα.</a:t>
            </a:r>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0D7CFFBE-807A-4B1C-AA37-78AD85E2D5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2011680" cy="1491175"/>
          </a:xfrm>
          <a:prstGeom prst="rect">
            <a:avLst/>
          </a:prstGeom>
        </p:spPr>
      </p:pic>
      <p:sp>
        <p:nvSpPr>
          <p:cNvPr id="6" name="Ορθογώνιο 5">
            <a:extLst>
              <a:ext uri="{FF2B5EF4-FFF2-40B4-BE49-F238E27FC236}">
                <a16:creationId xmlns:a16="http://schemas.microsoft.com/office/drawing/2014/main" id="{D7EBF054-B1AF-418D-A2BC-D95D92E89BE4}"/>
              </a:ext>
            </a:extLst>
          </p:cNvPr>
          <p:cNvSpPr/>
          <p:nvPr/>
        </p:nvSpPr>
        <p:spPr>
          <a:xfrm>
            <a:off x="1754622" y="247916"/>
            <a:ext cx="3211274" cy="646331"/>
          </a:xfrm>
          <a:prstGeom prst="rect">
            <a:avLst/>
          </a:prstGeom>
        </p:spPr>
        <p:txBody>
          <a:bodyPr wrap="squar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331398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25C23B4-CDA2-46AD-8FAC-6919DBC8B75E}"/>
              </a:ext>
            </a:extLst>
          </p:cNvPr>
          <p:cNvSpPr>
            <a:spLocks noGrp="1"/>
          </p:cNvSpPr>
          <p:nvPr>
            <p:ph type="title"/>
          </p:nvPr>
        </p:nvSpPr>
        <p:spPr>
          <a:xfrm>
            <a:off x="733376" y="1799797"/>
            <a:ext cx="10515600" cy="1500187"/>
          </a:xfrm>
          <a:solidFill>
            <a:schemeClr val="tx1">
              <a:lumMod val="95000"/>
              <a:lumOff val="5000"/>
            </a:schemeClr>
          </a:solidFill>
        </p:spPr>
        <p:txBody>
          <a:bodyPr/>
          <a:lstStyle/>
          <a:p>
            <a:r>
              <a:rPr lang="el-GR" dirty="0">
                <a:solidFill>
                  <a:schemeClr val="bg1"/>
                </a:solidFill>
              </a:rPr>
              <a:t>Ποιος ανακάλυψε τη βαρύτητα;</a:t>
            </a:r>
          </a:p>
        </p:txBody>
      </p:sp>
      <p:sp>
        <p:nvSpPr>
          <p:cNvPr id="3" name="Θέση κειμένου 2">
            <a:extLst>
              <a:ext uri="{FF2B5EF4-FFF2-40B4-BE49-F238E27FC236}">
                <a16:creationId xmlns:a16="http://schemas.microsoft.com/office/drawing/2014/main" id="{8E7ED55C-F987-420F-A724-9212C5D5C6BE}"/>
              </a:ext>
            </a:extLst>
          </p:cNvPr>
          <p:cNvSpPr>
            <a:spLocks noGrp="1"/>
          </p:cNvSpPr>
          <p:nvPr>
            <p:ph type="body" idx="1"/>
          </p:nvPr>
        </p:nvSpPr>
        <p:spPr>
          <a:xfrm>
            <a:off x="733376" y="3299984"/>
            <a:ext cx="10515600" cy="3269628"/>
          </a:xfrm>
        </p:spPr>
        <p:txBody>
          <a:bodyPr>
            <a:normAutofit fontScale="92500"/>
          </a:bodyPr>
          <a:lstStyle/>
          <a:p>
            <a:r>
              <a:rPr lang="el-GR" dirty="0"/>
              <a:t>Εργαζόμενος πάνω σε αυτές τις ιδέες, το </a:t>
            </a:r>
            <a:r>
              <a:rPr lang="el-GR" dirty="0">
                <a:hlinkClick r:id="rId2" tooltip="1687"/>
              </a:rPr>
              <a:t>1687</a:t>
            </a:r>
            <a:r>
              <a:rPr lang="el-GR" dirty="0"/>
              <a:t> ο Άγγλος μαθηματικός Σερ </a:t>
            </a:r>
            <a:r>
              <a:rPr lang="el-GR" dirty="0">
                <a:hlinkClick r:id="rId3" tooltip="Ισαάκ Νεύτων"/>
              </a:rPr>
              <a:t>Ισαάκ </a:t>
            </a:r>
            <a:r>
              <a:rPr lang="el-GR" dirty="0" err="1">
                <a:hlinkClick r:id="rId3" tooltip="Ισαάκ Νεύτων"/>
              </a:rPr>
              <a:t>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4" tooltip="Philosophiae Naturalis Principia Mathematica"/>
              </a:rPr>
              <a:t>"</a:t>
            </a:r>
            <a:r>
              <a:rPr lang="el-GR" dirty="0" err="1">
                <a:hlinkClick r:id="rId4" tooltip="Philosophiae Naturalis Principia Mathematica"/>
              </a:rPr>
              <a:t>Principia</a:t>
            </a:r>
            <a:r>
              <a:rPr lang="el-GR" dirty="0">
                <a:hlinkClick r:id="rId4"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5" tooltip="Παράδοξο του Μπέντλεϊ"/>
              </a:rPr>
              <a:t>μη-σχετικιστικοί υπολογισμοί</a:t>
            </a:r>
            <a:r>
              <a:rPr lang="el-GR" dirty="0"/>
              <a:t> για τη βαρύτητα βασίζονται στο έργο του Νεύτωνα.</a:t>
            </a:r>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0F5AF7A0-9C13-455D-9EAF-7C21B8122C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2307102" cy="1682750"/>
          </a:xfrm>
          <a:prstGeom prst="rect">
            <a:avLst/>
          </a:prstGeom>
        </p:spPr>
      </p:pic>
      <p:sp>
        <p:nvSpPr>
          <p:cNvPr id="6" name="Ορθογώνιο 5">
            <a:extLst>
              <a:ext uri="{FF2B5EF4-FFF2-40B4-BE49-F238E27FC236}">
                <a16:creationId xmlns:a16="http://schemas.microsoft.com/office/drawing/2014/main" id="{A9809C75-CE38-43B0-B184-9EE395C5FC10}"/>
              </a:ext>
            </a:extLst>
          </p:cNvPr>
          <p:cNvSpPr/>
          <p:nvPr/>
        </p:nvSpPr>
        <p:spPr>
          <a:xfrm>
            <a:off x="1952658" y="288388"/>
            <a:ext cx="3364929" cy="646331"/>
          </a:xfrm>
          <a:prstGeom prst="rect">
            <a:avLst/>
          </a:prstGeom>
        </p:spPr>
        <p:txBody>
          <a:bodyPr wrap="squar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4177034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464C8C5-E2ED-484A-95F8-3AF6A21E6162}"/>
              </a:ext>
            </a:extLst>
          </p:cNvPr>
          <p:cNvSpPr>
            <a:spLocks noGrp="1"/>
          </p:cNvSpPr>
          <p:nvPr>
            <p:ph type="title"/>
          </p:nvPr>
        </p:nvSpPr>
        <p:spPr>
          <a:xfrm>
            <a:off x="831850" y="2144315"/>
            <a:ext cx="10515600" cy="1819275"/>
          </a:xfrm>
          <a:solidFill>
            <a:schemeClr val="tx1">
              <a:lumMod val="95000"/>
              <a:lumOff val="5000"/>
            </a:schemeClr>
          </a:solidFill>
        </p:spPr>
        <p:txBody>
          <a:bodyPr/>
          <a:lstStyle/>
          <a:p>
            <a:r>
              <a:rPr lang="el-GR" dirty="0">
                <a:solidFill>
                  <a:schemeClr val="bg1"/>
                </a:solidFill>
              </a:rPr>
              <a:t>Πως μας επηρεάζει η βαρύτητα;</a:t>
            </a:r>
          </a:p>
        </p:txBody>
      </p:sp>
      <p:sp>
        <p:nvSpPr>
          <p:cNvPr id="3" name="Θέση κειμένου 2">
            <a:extLst>
              <a:ext uri="{FF2B5EF4-FFF2-40B4-BE49-F238E27FC236}">
                <a16:creationId xmlns:a16="http://schemas.microsoft.com/office/drawing/2014/main" id="{3C263AF7-FCCB-42E6-BB0A-B91B1B81F588}"/>
              </a:ext>
            </a:extLst>
          </p:cNvPr>
          <p:cNvSpPr>
            <a:spLocks noGrp="1"/>
          </p:cNvSpPr>
          <p:nvPr>
            <p:ph type="body" idx="1"/>
          </p:nvPr>
        </p:nvSpPr>
        <p:spPr>
          <a:xfrm>
            <a:off x="818271" y="3963590"/>
            <a:ext cx="10515600" cy="2716833"/>
          </a:xfrm>
        </p:spPr>
        <p:txBody>
          <a:bodyPr/>
          <a:lstStyle/>
          <a:p>
            <a:pPr marL="342900" indent="-342900">
              <a:buFont typeface="Arial" panose="020B0604020202020204" pitchFamily="34" charset="0"/>
              <a:buChar char="•"/>
            </a:pPr>
            <a:r>
              <a:rPr lang="el-GR" dirty="0"/>
              <a:t>Η σωστή λειτουργία ενός μεγάλου αριθμού μηχανών, συσκευών και συστημάτων εξαρτάται με κάποιο τρόπο από τη βαρύτητα</a:t>
            </a:r>
          </a:p>
          <a:p>
            <a:pPr marL="342900" indent="-342900">
              <a:buFont typeface="Arial" panose="020B0604020202020204" pitchFamily="34" charset="0"/>
              <a:buChar char="•"/>
            </a:pPr>
            <a:r>
              <a:rPr lang="el-GR" dirty="0"/>
              <a:t>Με τη βοήθεια της βαρύτητας έχουμε τη δυνατότητα να παράγουμε ηλεκτρικό ρεύμα από τα υδροηλεκτρικά εργοστάσια</a:t>
            </a:r>
          </a:p>
          <a:p>
            <a:pPr marL="342900" indent="-342900">
              <a:buFont typeface="Arial" panose="020B0604020202020204" pitchFamily="34" charset="0"/>
              <a:buChar char="•"/>
            </a:pPr>
            <a:r>
              <a:rPr lang="el-GR" dirty="0"/>
              <a:t>Ένα </a:t>
            </a:r>
            <a:r>
              <a:rPr lang="el-GR" dirty="0">
                <a:hlinkClick r:id="rId2" tooltip="Ρολόι"/>
              </a:rPr>
              <a:t>ρολόι</a:t>
            </a:r>
            <a:r>
              <a:rPr lang="el-GR" dirty="0"/>
              <a:t> που λειτουργεί με ένα </a:t>
            </a:r>
            <a:r>
              <a:rPr lang="el-GR" dirty="0">
                <a:hlinkClick r:id="rId3" tooltip="Εκκρεμές"/>
              </a:rPr>
              <a:t>εκκρεμές</a:t>
            </a:r>
            <a:r>
              <a:rPr lang="el-GR" dirty="0"/>
              <a:t> βασίζει τη λειτουργία του στη δύναμη της βαρύτητας για τον υπολογισμό του χρόνου</a:t>
            </a:r>
            <a:endParaRPr lang="el-GR" dirty="0">
              <a:solidFill>
                <a:schemeClr val="tx1"/>
              </a:solidFill>
            </a:endParaRPr>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ABD89489-1783-4FDC-936E-381F08E31D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8256"/>
            <a:ext cx="1871003" cy="1500187"/>
          </a:xfrm>
          <a:prstGeom prst="rect">
            <a:avLst/>
          </a:prstGeom>
        </p:spPr>
      </p:pic>
      <p:sp>
        <p:nvSpPr>
          <p:cNvPr id="6" name="Ορθογώνιο 5">
            <a:extLst>
              <a:ext uri="{FF2B5EF4-FFF2-40B4-BE49-F238E27FC236}">
                <a16:creationId xmlns:a16="http://schemas.microsoft.com/office/drawing/2014/main" id="{0BE4A952-8C9A-4BED-8AE4-D0130931FE89}"/>
              </a:ext>
            </a:extLst>
          </p:cNvPr>
          <p:cNvSpPr/>
          <p:nvPr/>
        </p:nvSpPr>
        <p:spPr>
          <a:xfrm>
            <a:off x="1629101" y="177577"/>
            <a:ext cx="3097644" cy="646331"/>
          </a:xfrm>
          <a:prstGeom prst="rect">
            <a:avLst/>
          </a:prstGeom>
        </p:spPr>
        <p:txBody>
          <a:bodyPr wrap="squar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1770530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E820B-F19B-4456-A399-D633B185EB74}"/>
              </a:ext>
            </a:extLst>
          </p:cNvPr>
          <p:cNvSpPr>
            <a:spLocks noGrp="1"/>
          </p:cNvSpPr>
          <p:nvPr>
            <p:ph type="title"/>
          </p:nvPr>
        </p:nvSpPr>
        <p:spPr>
          <a:xfrm>
            <a:off x="831850" y="2022646"/>
            <a:ext cx="10515600" cy="2044358"/>
          </a:xfrm>
          <a:solidFill>
            <a:schemeClr val="tx1">
              <a:lumMod val="95000"/>
              <a:lumOff val="5000"/>
            </a:schemeClr>
          </a:solidFill>
        </p:spPr>
        <p:txBody>
          <a:bodyPr/>
          <a:lstStyle/>
          <a:p>
            <a:r>
              <a:rPr lang="el-GR" dirty="0">
                <a:solidFill>
                  <a:schemeClr val="bg1"/>
                </a:solidFill>
              </a:rPr>
              <a:t>      Η βαρύτητα στη σελήνη</a:t>
            </a:r>
          </a:p>
        </p:txBody>
      </p:sp>
      <p:sp>
        <p:nvSpPr>
          <p:cNvPr id="3" name="Θέση κειμένου 2">
            <a:extLst>
              <a:ext uri="{FF2B5EF4-FFF2-40B4-BE49-F238E27FC236}">
                <a16:creationId xmlns:a16="http://schemas.microsoft.com/office/drawing/2014/main" id="{5F42737F-079C-461D-826B-2CD527614A69}"/>
              </a:ext>
            </a:extLst>
          </p:cNvPr>
          <p:cNvSpPr>
            <a:spLocks noGrp="1"/>
          </p:cNvSpPr>
          <p:nvPr>
            <p:ph type="body" idx="1"/>
          </p:nvPr>
        </p:nvSpPr>
        <p:spPr>
          <a:xfrm>
            <a:off x="831850" y="4084467"/>
            <a:ext cx="10515600" cy="2773533"/>
          </a:xfrm>
        </p:spPr>
        <p:txBody>
          <a:bodyPr/>
          <a:lstStyle/>
          <a:p>
            <a:r>
              <a:rPr lang="el-GR" dirty="0"/>
              <a:t>H σελήνη είναι ο πέμπτος μεγαλύτερος δορυφόρος στο ηλιακό σύστημα. Έχει διάμετρο 3476 </a:t>
            </a:r>
            <a:r>
              <a:rPr lang="el-GR" dirty="0" err="1"/>
              <a:t>km</a:t>
            </a:r>
            <a:r>
              <a:rPr lang="el-GR" dirty="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a:t>πρωτοϋπολογίστηκε</a:t>
            </a:r>
            <a:r>
              <a:rPr lang="el-GR" dirty="0"/>
              <a:t> από τον Αρίσταρχο με σφάλμα 32% και αργότερα από τον Πτολεμαίο με σφάλμα μόνο 5%.</a:t>
            </a:r>
          </a:p>
          <a:p>
            <a:endParaRPr lang="el-GR" dirty="0"/>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8732662C-C249-4C75-93D8-A86082D9E3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025748" cy="1500187"/>
          </a:xfrm>
          <a:prstGeom prst="rect">
            <a:avLst/>
          </a:prstGeom>
        </p:spPr>
      </p:pic>
      <p:sp>
        <p:nvSpPr>
          <p:cNvPr id="6" name="Ορθογώνιο 5">
            <a:extLst>
              <a:ext uri="{FF2B5EF4-FFF2-40B4-BE49-F238E27FC236}">
                <a16:creationId xmlns:a16="http://schemas.microsoft.com/office/drawing/2014/main" id="{C054AAB3-AEAA-44B3-92AB-D76F866BF1E1}"/>
              </a:ext>
            </a:extLst>
          </p:cNvPr>
          <p:cNvSpPr/>
          <p:nvPr/>
        </p:nvSpPr>
        <p:spPr>
          <a:xfrm>
            <a:off x="1741921" y="163509"/>
            <a:ext cx="3294313" cy="646331"/>
          </a:xfrm>
          <a:prstGeom prst="rect">
            <a:avLst/>
          </a:prstGeom>
        </p:spPr>
        <p:txBody>
          <a:bodyPr wrap="squar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1511085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9F137D4-65E7-4B21-BBFC-D848C7BA31CC}"/>
              </a:ext>
            </a:extLst>
          </p:cNvPr>
          <p:cNvSpPr>
            <a:spLocks noGrp="1"/>
          </p:cNvSpPr>
          <p:nvPr>
            <p:ph type="title"/>
          </p:nvPr>
        </p:nvSpPr>
        <p:spPr>
          <a:xfrm>
            <a:off x="705240" y="1389317"/>
            <a:ext cx="10515600" cy="1378634"/>
          </a:xfrm>
          <a:solidFill>
            <a:schemeClr val="tx1">
              <a:lumMod val="95000"/>
              <a:lumOff val="5000"/>
            </a:schemeClr>
          </a:solidFill>
        </p:spPr>
        <p:txBody>
          <a:bodyPr/>
          <a:lstStyle/>
          <a:p>
            <a:r>
              <a:rPr lang="el-GR" dirty="0">
                <a:solidFill>
                  <a:schemeClr val="bg1"/>
                </a:solidFill>
              </a:rPr>
              <a:t>                     Επίλογος</a:t>
            </a:r>
          </a:p>
        </p:txBody>
      </p:sp>
      <p:sp>
        <p:nvSpPr>
          <p:cNvPr id="3" name="Θέση κειμένου 2">
            <a:extLst>
              <a:ext uri="{FF2B5EF4-FFF2-40B4-BE49-F238E27FC236}">
                <a16:creationId xmlns:a16="http://schemas.microsoft.com/office/drawing/2014/main" id="{5887DEF0-E510-4639-B302-8833E8C51A35}"/>
              </a:ext>
            </a:extLst>
          </p:cNvPr>
          <p:cNvSpPr>
            <a:spLocks noGrp="1"/>
          </p:cNvSpPr>
          <p:nvPr>
            <p:ph type="body" idx="1"/>
          </p:nvPr>
        </p:nvSpPr>
        <p:spPr>
          <a:xfrm>
            <a:off x="705240" y="2778634"/>
            <a:ext cx="10515600" cy="1793365"/>
          </a:xfrm>
        </p:spPr>
        <p:txBody>
          <a:bodyPr>
            <a:normAutofit fontScale="85000" lnSpcReduction="20000"/>
          </a:bodyPr>
          <a:lstStyle/>
          <a:p>
            <a:r>
              <a:rPr lang="el-GR" dirty="0"/>
              <a:t>                                                           </a:t>
            </a:r>
          </a:p>
          <a:p>
            <a:endParaRPr lang="el-GR" dirty="0"/>
          </a:p>
          <a:p>
            <a:endParaRPr lang="el-GR" dirty="0"/>
          </a:p>
          <a:p>
            <a:endParaRPr lang="el-GR" dirty="0"/>
          </a:p>
          <a:p>
            <a:r>
              <a:rPr lang="el-GR" dirty="0"/>
              <a:t>                                                               Σας </a:t>
            </a:r>
            <a:r>
              <a:rPr lang="el-GR" dirty="0" err="1"/>
              <a:t>ευχαριστω</a:t>
            </a:r>
            <a:r>
              <a:rPr lang="el-GR" dirty="0"/>
              <a:t>!</a:t>
            </a:r>
          </a:p>
        </p:txBody>
      </p:sp>
      <p:pic>
        <p:nvPicPr>
          <p:cNvPr id="5" name="Εικόνα 4" descr="Εικόνα που περιέχει clipart&#10;&#10;Η περιγραφή δημιουργήθηκε με πολύ υψηλή αξιοπιστία">
            <a:extLst>
              <a:ext uri="{FF2B5EF4-FFF2-40B4-BE49-F238E27FC236}">
                <a16:creationId xmlns:a16="http://schemas.microsoft.com/office/drawing/2014/main" id="{9F02C77D-D0EF-4C9B-B0F5-7815847BD5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983545" cy="1378634"/>
          </a:xfrm>
          <a:prstGeom prst="rect">
            <a:avLst/>
          </a:prstGeom>
        </p:spPr>
      </p:pic>
      <p:sp>
        <p:nvSpPr>
          <p:cNvPr id="6" name="Ορθογώνιο 5">
            <a:extLst>
              <a:ext uri="{FF2B5EF4-FFF2-40B4-BE49-F238E27FC236}">
                <a16:creationId xmlns:a16="http://schemas.microsoft.com/office/drawing/2014/main" id="{F0EFCD55-41B2-4BD8-9733-7B632F1584C7}"/>
              </a:ext>
            </a:extLst>
          </p:cNvPr>
          <p:cNvSpPr/>
          <p:nvPr/>
        </p:nvSpPr>
        <p:spPr>
          <a:xfrm>
            <a:off x="1741921" y="319985"/>
            <a:ext cx="3547531" cy="646331"/>
          </a:xfrm>
          <a:prstGeom prst="rect">
            <a:avLst/>
          </a:prstGeom>
        </p:spPr>
        <p:txBody>
          <a:bodyPr wrap="square">
            <a:spAutoFit/>
          </a:bodyPr>
          <a:lstStyle/>
          <a:p>
            <a:r>
              <a:rPr lang="el-GR" i="1" dirty="0"/>
              <a:t>παιδαγωγικό τμήμα δημοτικής εκπαίδευσης</a:t>
            </a:r>
          </a:p>
        </p:txBody>
      </p:sp>
      <p:pic>
        <p:nvPicPr>
          <p:cNvPr id="8" name="Εικόνα 7" descr="Εικόνα που περιέχει clipart&#10;&#10;Η περιγραφή δημιουργήθηκε με πολύ υψηλή αξιοπιστία">
            <a:extLst>
              <a:ext uri="{FF2B5EF4-FFF2-40B4-BE49-F238E27FC236}">
                <a16:creationId xmlns:a16="http://schemas.microsoft.com/office/drawing/2014/main" id="{6EC1E20C-AFA0-420F-9489-3F31238BB9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7889" y="4571999"/>
            <a:ext cx="2143125" cy="2143125"/>
          </a:xfrm>
          <a:prstGeom prst="rect">
            <a:avLst/>
          </a:prstGeom>
        </p:spPr>
      </p:pic>
    </p:spTree>
    <p:extLst>
      <p:ext uri="{BB962C8B-B14F-4D97-AF65-F5344CB8AC3E}">
        <p14:creationId xmlns:p14="http://schemas.microsoft.com/office/powerpoint/2010/main" val="1603438305"/>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414</Words>
  <Application>Microsoft Office PowerPoint</Application>
  <PresentationFormat>Ευρεία οθόνη</PresentationFormat>
  <Paragraphs>25</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                          Η βαρύτητα</vt:lpstr>
      <vt:lpstr>Ποιος ανακάλυψε τη βαρύτητα;</vt:lpstr>
      <vt:lpstr>Πως μας επηρεάζει η βαρύτητα;</vt:lpstr>
      <vt:lpstr>      Η βαρύτητα στη σελήνη</vt:lpstr>
      <vt:lpstr>                     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xristoskavathas@hotmail.com</dc:creator>
  <cp:lastModifiedBy>xristoskavathas@hotmail.com</cp:lastModifiedBy>
  <cp:revision>8</cp:revision>
  <dcterms:created xsi:type="dcterms:W3CDTF">2018-04-22T16:07:38Z</dcterms:created>
  <dcterms:modified xsi:type="dcterms:W3CDTF">2018-04-22T17:24:20Z</dcterms:modified>
</cp:coreProperties>
</file>